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638" r:id="rId2"/>
    <p:sldId id="639" r:id="rId3"/>
    <p:sldId id="622" r:id="rId4"/>
    <p:sldId id="623" r:id="rId5"/>
    <p:sldId id="624" r:id="rId6"/>
    <p:sldId id="625" r:id="rId7"/>
    <p:sldId id="626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42" r:id="rId16"/>
    <p:sldId id="647" r:id="rId17"/>
    <p:sldId id="648" r:id="rId18"/>
    <p:sldId id="649" r:id="rId19"/>
    <p:sldId id="636" r:id="rId20"/>
    <p:sldId id="627" r:id="rId21"/>
    <p:sldId id="628" r:id="rId22"/>
    <p:sldId id="629" r:id="rId23"/>
    <p:sldId id="630" r:id="rId24"/>
    <p:sldId id="640" r:id="rId25"/>
    <p:sldId id="631" r:id="rId26"/>
    <p:sldId id="641" r:id="rId27"/>
    <p:sldId id="632" r:id="rId28"/>
    <p:sldId id="637" r:id="rId29"/>
    <p:sldId id="643" r:id="rId30"/>
    <p:sldId id="644" r:id="rId31"/>
    <p:sldId id="645" r:id="rId32"/>
    <p:sldId id="64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Съхранение на данни" id="{6D85F40C-64E5-4802-973F-7611390D3C32}">
          <p14:sldIdLst>
            <p14:sldId id="622"/>
            <p14:sldId id="623"/>
            <p14:sldId id="624"/>
            <p14:sldId id="625"/>
            <p14:sldId id="626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21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45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2" autoAdjust="0"/>
    <p:restoredTop sz="95216" autoAdjust="0"/>
  </p:normalViewPr>
  <p:slideViewPr>
    <p:cSldViewPr showGuides="1">
      <p:cViewPr varScale="1">
        <p:scale>
          <a:sx n="105" d="100"/>
          <a:sy n="105" d="100"/>
        </p:scale>
        <p:origin x="106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store and all invoices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1527AC1-D888-B03A-B6B6-3A952571B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679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55CC33-268C-4E38-BC4A-1A9D97F7CE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112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B61294F-E442-0655-E3DA-DDF44DFE0C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22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it looks</a:t>
            </a:r>
            <a:r>
              <a:rPr lang="en-US" baseline="0" dirty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03D270C-7A41-C1AB-518B-29273C6850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205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ru-RU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ru-RU" sz="3400" b="1" spc="-60" dirty="0">
                <a:solidFill>
                  <a:srgbClr val="224464"/>
                </a:solidFill>
                <a:cs typeface="Calibri"/>
              </a:rPr>
              <a:t>групираме свързани части от данни 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в </a:t>
            </a:r>
            <a:r>
              <a:rPr lang="ru-RU" sz="3400" spc="-60" dirty="0" err="1">
                <a:solidFill>
                  <a:srgbClr val="224464"/>
                </a:solidFill>
                <a:cs typeface="Calibri"/>
              </a:rPr>
              <a:t>отделни</a:t>
            </a:r>
            <a:r>
              <a:rPr lang="ru-RU" sz="3400" spc="-60" dirty="0">
                <a:solidFill>
                  <a:srgbClr val="224464"/>
                </a:solidFill>
                <a:cs typeface="Calibri"/>
              </a:rPr>
              <a:t> колони</a:t>
            </a:r>
            <a:r>
              <a:rPr lang="en-US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endParaRPr lang="en-US" sz="3400" dirty="0"/>
          </a:p>
          <a:p>
            <a:endParaRPr lang="en-US" sz="3400" dirty="0"/>
          </a:p>
          <a:p>
            <a:endParaRPr lang="en-US" sz="3400" dirty="0"/>
          </a:p>
          <a:p>
            <a:pPr>
              <a:buNone/>
            </a:pPr>
            <a:endParaRPr lang="en-US" sz="3400" dirty="0"/>
          </a:p>
          <a:p>
            <a:r>
              <a:rPr lang="ru-RU" sz="3400" dirty="0"/>
              <a:t>Така съхраняваме данните в </a:t>
            </a:r>
            <a:r>
              <a:rPr lang="ru-RU" sz="3400" b="1" dirty="0"/>
              <a:t>таблици</a:t>
            </a:r>
            <a:r>
              <a:rPr lang="ru-RU" sz="3400" dirty="0"/>
              <a:t> (както в Excel)</a:t>
            </a:r>
            <a:endParaRPr lang="en-US" sz="3400" dirty="0"/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</a:t>
            </a:r>
            <a:r>
              <a:rPr lang="en-US" b="1" dirty="0"/>
              <a:t> </a:t>
            </a:r>
            <a:r>
              <a:rPr lang="bg-BG" dirty="0"/>
              <a:t>(напр. продукти и поръчки)</a:t>
            </a:r>
            <a:endParaRPr lang="en-US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10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11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62028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2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32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32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32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32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32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32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2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32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32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30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reate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ead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pdate</a:t>
            </a:r>
            <a:r>
              <a:rPr lang="ru-RU" sz="30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/</a:t>
            </a:r>
            <a:r>
              <a:rPr lang="ru-RU" sz="300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3000" spc="-15" dirty="0">
                <a:solidFill>
                  <a:srgbClr val="224464"/>
                </a:solidFill>
                <a:cs typeface="Calibri"/>
              </a:rPr>
              <a:t>elete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30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30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30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000" spc="-25" dirty="0">
                <a:solidFill>
                  <a:srgbClr val="224464"/>
                </a:solidFill>
                <a:cs typeface="Calibri"/>
              </a:rPr>
              <a:t>Изпълняват заявки </a:t>
            </a:r>
            <a:r>
              <a:rPr lang="ru-RU" sz="30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30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30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12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6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в базите данни са структури, които ускоряват търсенето и филтрирането на данни</a:t>
            </a:r>
          </a:p>
          <a:p>
            <a:r>
              <a:rPr lang="ru-RU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dirty="0"/>
              <a:t>на заявките, като намаляват времето за изпълнение</a:t>
            </a:r>
          </a:p>
          <a:p>
            <a:r>
              <a:rPr lang="ru-RU" dirty="0"/>
              <a:t>Създават оптимизирани пътища за достъп до данните</a:t>
            </a:r>
          </a:p>
          <a:p>
            <a:pPr lvl="1"/>
            <a:r>
              <a:rPr lang="ru-RU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5106000" y="4869000"/>
            <a:ext cx="1980000" cy="19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dirty="0"/>
              <a:t>на записи по конкретно поле, </a:t>
            </a:r>
            <a:r>
              <a:rPr lang="bg-BG" sz="36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dirty="0"/>
              <a:t>преглеждането на цялата таблица</a:t>
            </a:r>
          </a:p>
          <a:p>
            <a:r>
              <a:rPr lang="ru-RU" dirty="0"/>
              <a:t>Улесняват сливането и сортирането на данни</a:t>
            </a:r>
          </a:p>
          <a:p>
            <a:r>
              <a:rPr lang="ru-RU" dirty="0"/>
              <a:t>Позволяват бързо филтриране на данни, което е от решаващо значение при работа с големи обеми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06697D-05A0-6F73-9018-248C53F6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0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219200"/>
            <a:ext cx="5448398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агрегирани и предварително обработени</a:t>
            </a:r>
            <a:endParaRPr lang="en-US" sz="3000" dirty="0"/>
          </a:p>
          <a:p>
            <a:r>
              <a:rPr lang="ru-RU" sz="3000" dirty="0"/>
              <a:t>По-ниска производителност при сложни анализи</a:t>
            </a:r>
          </a:p>
          <a:p>
            <a:r>
              <a:rPr lang="ru-RU" sz="3000" dirty="0"/>
              <a:t>Примери: бизнес интелигентност, анализ на данни</a:t>
            </a:r>
            <a:endParaRPr lang="en-US" sz="3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транзакции</a:t>
            </a:r>
            <a:endParaRPr lang="en-US" sz="3000" dirty="0"/>
          </a:p>
          <a:p>
            <a:r>
              <a:rPr lang="ru-RU" sz="3000" dirty="0"/>
              <a:t>Транзакционни данни, които се променят често</a:t>
            </a:r>
            <a:endParaRPr lang="en-US" sz="3000" dirty="0"/>
          </a:p>
          <a:p>
            <a:r>
              <a:rPr lang="ru-RU" sz="3000" dirty="0"/>
              <a:t>Висока производителност,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dirty="0"/>
              <a:t>POS </a:t>
            </a:r>
            <a:r>
              <a:rPr lang="bg-BG" sz="3000" dirty="0"/>
              <a:t>системи, онлайн банкиране</a:t>
            </a: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9000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Едновременен достъп на 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актуализацията и поддръжката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отчети</a:t>
            </a:r>
            <a:endParaRPr lang="en-US" sz="3800" dirty="0"/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</a:t>
            </a:r>
            <a:r>
              <a:rPr lang="ru-RU" sz="3600" dirty="0" err="1"/>
              <a:t>човешките</a:t>
            </a:r>
            <a:r>
              <a:rPr lang="ru-RU" sz="3600" dirty="0"/>
              <a:t> </a:t>
            </a:r>
            <a:r>
              <a:rPr lang="ru-RU" sz="3600" dirty="0" err="1"/>
              <a:t>ресурси</a:t>
            </a:r>
            <a:r>
              <a:rPr lang="ru-RU" sz="3600" dirty="0"/>
              <a:t>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писали с него, какви оферти сме му пратили, какви цени ползва при нас, какви </a:t>
            </a:r>
            <a:r>
              <a:rPr lang="bg-BG" dirty="0" err="1"/>
              <a:t>остъпки</a:t>
            </a:r>
            <a:r>
              <a:rPr lang="bg-BG" dirty="0"/>
              <a:t>, …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dirty="0"/>
              <a:t>подаване, обработване, затваряне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359FF281-204A-B08D-5E5C-7517ED87434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Съхранение на данни</a:t>
            </a:r>
          </a:p>
        </p:txBody>
      </p:sp>
      <p:sp>
        <p:nvSpPr>
          <p:cNvPr id="7" name="Подзаглавие 6">
            <a:extLst>
              <a:ext uri="{FF2B5EF4-FFF2-40B4-BE49-F238E27FC236}">
                <a16:creationId xmlns:a16="http://schemas.microsoft.com/office/drawing/2014/main" id="{A55E8C66-1BD2-12DC-2EBE-76D06F2DE3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/>
              <a:t>Данни в реалния и в компютърния свят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1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Нормално съхранение на данни</a:t>
            </a:r>
            <a:endParaRPr lang="en-US" dirty="0"/>
          </a:p>
          <a:p>
            <a:pPr lvl="1"/>
            <a:r>
              <a:rPr lang="bg-BG" dirty="0"/>
              <a:t>Бележки</a:t>
            </a:r>
            <a:endParaRPr lang="en-US" dirty="0"/>
          </a:p>
          <a:p>
            <a:pPr lvl="1"/>
            <a:r>
              <a:rPr lang="bg-BG" dirty="0"/>
              <a:t>Рецепти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A07AA614-E1FD-A8C2-CCB4-FC8E5B683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Можем да групираме свързани части от данни в отделни колони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BD8AD129-829F-F9AB-0EC6-E5F004039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75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400" y="1143000"/>
            <a:ext cx="11818096" cy="5472875"/>
          </a:xfrm>
        </p:spPr>
        <p:txBody>
          <a:bodyPr>
            <a:noAutofit/>
          </a:bodyPr>
          <a:lstStyle/>
          <a:p>
            <a:r>
              <a:rPr lang="ru-RU" sz="3200" dirty="0"/>
              <a:t>Съхраняването на данни </a:t>
            </a:r>
            <a:r>
              <a:rPr lang="bg-BG" sz="3200" b="1" dirty="0">
                <a:solidFill>
                  <a:schemeClr val="bg1"/>
                </a:solidFill>
              </a:rPr>
              <a:t>не е </a:t>
            </a:r>
            <a:r>
              <a:rPr lang="ru-RU" sz="3200" dirty="0"/>
              <a:t>основната причина да използвате база данни</a:t>
            </a:r>
          </a:p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Плоското </a:t>
            </a:r>
            <a:r>
              <a:rPr lang="ru-RU" sz="3200" dirty="0"/>
              <a:t>съхранение на данни се сблъсква с </a:t>
            </a:r>
            <a:r>
              <a:rPr lang="bg-BG" sz="3200" b="1" dirty="0">
                <a:solidFill>
                  <a:schemeClr val="bg1"/>
                </a:solidFill>
              </a:rPr>
              <a:t>проблеми </a:t>
            </a:r>
            <a:r>
              <a:rPr lang="ru-RU" sz="3200" dirty="0"/>
              <a:t>с</a:t>
            </a:r>
          </a:p>
          <a:p>
            <a:pPr lvl="1"/>
            <a:r>
              <a:rPr lang="bg-BG" sz="3000" dirty="0"/>
              <a:t>Размера</a:t>
            </a:r>
            <a:endParaRPr lang="en-US" sz="3000" dirty="0"/>
          </a:p>
          <a:p>
            <a:pPr lvl="1"/>
            <a:r>
              <a:rPr lang="bg-BG" sz="3000" dirty="0"/>
              <a:t>Променянето</a:t>
            </a:r>
            <a:endParaRPr lang="en-US" sz="3000" dirty="0"/>
          </a:p>
          <a:p>
            <a:pPr lvl="1"/>
            <a:r>
              <a:rPr lang="bg-BG" sz="3000" dirty="0"/>
              <a:t>Търсенето</a:t>
            </a:r>
            <a:endParaRPr lang="en-US" sz="3000" dirty="0"/>
          </a:p>
          <a:p>
            <a:pPr lvl="1"/>
            <a:r>
              <a:rPr lang="bg-BG" sz="3000" dirty="0"/>
              <a:t>Паралелност</a:t>
            </a:r>
            <a:endParaRPr lang="en-US" sz="3000" dirty="0"/>
          </a:p>
          <a:p>
            <a:pPr lvl="1"/>
            <a:r>
              <a:rPr lang="bg-BG" sz="3000" dirty="0"/>
              <a:t>Сигурност</a:t>
            </a:r>
            <a:endParaRPr lang="en-US" sz="3000" dirty="0"/>
          </a:p>
          <a:p>
            <a:pPr lvl="1"/>
            <a:r>
              <a:rPr lang="bg-BG" sz="3000" dirty="0"/>
              <a:t>Консистентност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 управление </a:t>
            </a:r>
            <a:r>
              <a:rPr lang="en-US" dirty="0"/>
              <a:t>(3)</a:t>
            </a:r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DCAF5A83-1396-E843-BDB3-BC1F6408B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80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28800" y="990600"/>
            <a:ext cx="10129234" cy="5546589"/>
          </a:xfrm>
        </p:spPr>
        <p:txBody>
          <a:bodyPr>
            <a:noAutofit/>
          </a:bodyPr>
          <a:lstStyle/>
          <a:p>
            <a:r>
              <a:rPr lang="bg-BG" sz="3100" dirty="0"/>
              <a:t>Базата данни е </a:t>
            </a:r>
            <a:r>
              <a:rPr lang="bg-BG" sz="3100" b="1" dirty="0">
                <a:solidFill>
                  <a:schemeClr val="bg1"/>
                </a:solidFill>
              </a:rPr>
              <a:t>организирана </a:t>
            </a:r>
            <a:r>
              <a:rPr lang="bg-BG" sz="3100" dirty="0"/>
              <a:t>колекция от информация</a:t>
            </a:r>
          </a:p>
          <a:p>
            <a:pPr lvl="1"/>
            <a:r>
              <a:rPr lang="bg-BG" sz="2900" dirty="0"/>
              <a:t>Тя налага </a:t>
            </a:r>
            <a:r>
              <a:rPr lang="bg-BG" sz="2900" b="1" dirty="0">
                <a:solidFill>
                  <a:schemeClr val="bg1"/>
                </a:solidFill>
              </a:rPr>
              <a:t>правила </a:t>
            </a:r>
            <a:r>
              <a:rPr lang="bg-BG" sz="2900" dirty="0"/>
              <a:t>върху съдържащите се данни</a:t>
            </a:r>
          </a:p>
          <a:p>
            <a:r>
              <a:rPr lang="bg-BG" sz="3100" dirty="0"/>
              <a:t>Релационното съхранение (релационен модел) е предложено за първи път от </a:t>
            </a:r>
            <a:r>
              <a:rPr lang="bg-BG" sz="3100" b="1" dirty="0">
                <a:solidFill>
                  <a:schemeClr val="bg1"/>
                </a:solidFill>
              </a:rPr>
              <a:t>Едгар Код </a:t>
            </a:r>
            <a:r>
              <a:rPr lang="bg-BG" sz="3100" dirty="0"/>
              <a:t>през 1970 г</a:t>
            </a:r>
          </a:p>
          <a:p>
            <a:pPr>
              <a:buClr>
                <a:schemeClr val="tx2"/>
              </a:buClr>
            </a:pPr>
            <a:r>
              <a:rPr lang="bg-BG" sz="3100" b="1" dirty="0">
                <a:solidFill>
                  <a:schemeClr val="bg1"/>
                </a:solidFill>
              </a:rPr>
              <a:t>С</a:t>
            </a:r>
            <a:r>
              <a:rPr lang="bg-BG" sz="3100" dirty="0"/>
              <a:t>истема за </a:t>
            </a:r>
            <a:r>
              <a:rPr lang="bg-BG" sz="3100" b="1" dirty="0">
                <a:solidFill>
                  <a:schemeClr val="bg1"/>
                </a:solidFill>
              </a:rPr>
              <a:t>у</a:t>
            </a:r>
            <a:r>
              <a:rPr lang="bg-BG" sz="3100" dirty="0"/>
              <a:t>правление на </a:t>
            </a:r>
            <a:r>
              <a:rPr lang="bg-BG" sz="3100" b="1" dirty="0">
                <a:solidFill>
                  <a:schemeClr val="bg1"/>
                </a:solidFill>
              </a:rPr>
              <a:t>б</a:t>
            </a:r>
            <a:r>
              <a:rPr lang="bg-BG" sz="3100" dirty="0"/>
              <a:t>ази </a:t>
            </a:r>
            <a:r>
              <a:rPr lang="bg-BG" sz="3100" b="1" dirty="0">
                <a:solidFill>
                  <a:schemeClr val="bg1"/>
                </a:solidFill>
              </a:rPr>
              <a:t>д</a:t>
            </a:r>
            <a:r>
              <a:rPr lang="bg-BG" sz="3100" dirty="0"/>
              <a:t>анни предоставя инструменти за </a:t>
            </a:r>
            <a:r>
              <a:rPr lang="bg-BG" sz="3100" b="1" dirty="0">
                <a:solidFill>
                  <a:schemeClr val="bg1"/>
                </a:solidFill>
              </a:rPr>
              <a:t>менажиране </a:t>
            </a:r>
            <a:r>
              <a:rPr lang="bg-BG" sz="3100" dirty="0"/>
              <a:t>на базата</a:t>
            </a:r>
          </a:p>
          <a:p>
            <a:pPr lvl="1">
              <a:buClr>
                <a:schemeClr val="tx2"/>
              </a:buClr>
            </a:pPr>
            <a:r>
              <a:rPr lang="bg-BG" sz="2900" b="1" dirty="0">
                <a:solidFill>
                  <a:schemeClr val="bg1"/>
                </a:solidFill>
              </a:rPr>
              <a:t>Анализира </a:t>
            </a:r>
            <a:r>
              <a:rPr lang="bg-BG" sz="2900" dirty="0"/>
              <a:t>заявките от потребителя и </a:t>
            </a:r>
            <a:r>
              <a:rPr lang="bg-BG" sz="2900" b="1" dirty="0">
                <a:solidFill>
                  <a:schemeClr val="bg1"/>
                </a:solidFill>
              </a:rPr>
              <a:t>предприема подходящо действие</a:t>
            </a:r>
            <a:endParaRPr lang="bg-BG" sz="2900" dirty="0"/>
          </a:p>
          <a:p>
            <a:pPr lvl="1"/>
            <a:r>
              <a:rPr lang="bg-BG" sz="2900" dirty="0"/>
              <a:t>Потребителят няма директен достъп до съхранените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Бази данни и СУБД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17610FB-64FB-104A-A7F9-E21D9895812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3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Рецепти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9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4217</TotalTime>
  <Words>1321</Words>
  <Application>Microsoft Office PowerPoint</Application>
  <PresentationFormat>Widescreen</PresentationFormat>
  <Paragraphs>212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</vt:lpstr>
      <vt:lpstr>Съхранение и управление (1)</vt:lpstr>
      <vt:lpstr>Съхранение и управление (2)</vt:lpstr>
      <vt:lpstr>Съхранение и управление (3)</vt:lpstr>
      <vt:lpstr>Бази данни и СУБД</vt:lpstr>
      <vt:lpstr>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Индексиране (2)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HRMS (Human Resource Management System)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Spasko Katsarski</cp:lastModifiedBy>
  <cp:revision>108</cp:revision>
  <dcterms:created xsi:type="dcterms:W3CDTF">2018-05-23T13:08:44Z</dcterms:created>
  <dcterms:modified xsi:type="dcterms:W3CDTF">2024-01-20T10:26:28Z</dcterms:modified>
  <cp:category>computer programming;programming;software development;software engineering</cp:category>
</cp:coreProperties>
</file>